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</p:sldIdLst>
  <p:sldSz cy="6858000" cx="12192000"/>
  <p:notesSz cx="6858000" cy="9144000"/>
  <p:embeddedFontLst>
    <p:embeddedFont>
      <p:font typeface="Prompt"/>
      <p:regular r:id="rId78"/>
      <p:bold r:id="rId79"/>
      <p:italic r:id="rId80"/>
      <p:boldItalic r:id="rId81"/>
    </p:embeddedFont>
    <p:embeddedFont>
      <p:font typeface="Century Gothic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CenturyGothic-italic.fntdata"/><Relationship Id="rId83" Type="http://schemas.openxmlformats.org/officeDocument/2006/relationships/font" Target="fonts/CenturyGothic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schemas.openxmlformats.org/officeDocument/2006/relationships/font" Target="fonts/CenturyGothic-bold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Prompt-italic.fntdata"/><Relationship Id="rId82" Type="http://schemas.openxmlformats.org/officeDocument/2006/relationships/font" Target="fonts/CenturyGothic-regular.fntdata"/><Relationship Id="rId81" Type="http://schemas.openxmlformats.org/officeDocument/2006/relationships/font" Target="fonts/Promp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Prompt-bold.fntdata"/><Relationship Id="rId34" Type="http://schemas.openxmlformats.org/officeDocument/2006/relationships/slide" Target="slides/slide30.xml"/><Relationship Id="rId78" Type="http://schemas.openxmlformats.org/officeDocument/2006/relationships/font" Target="fonts/Prompt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154954" y="4385668"/>
            <a:ext cx="9446063" cy="782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1196295" y="2690499"/>
            <a:ext cx="9404722" cy="1261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5760"/>
              <a:buFont typeface="Prompt"/>
              <a:buNone/>
              <a:defRPr b="1" i="0" sz="7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228600" y="1359145"/>
            <a:ext cx="11728937" cy="4736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400"/>
              <a:buFont typeface="Prompt"/>
              <a:buChar char="▶"/>
              <a:defRPr i="0" sz="30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240"/>
              <a:buFont typeface="Prompt"/>
              <a:buChar char="▶"/>
              <a:defRPr i="0" sz="28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Prompt"/>
              <a:buChar char="▶"/>
              <a:defRPr i="0" sz="26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Prompt"/>
              <a:buChar char="▶"/>
              <a:defRPr i="0" sz="2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Prompt"/>
              <a:buChar char="▶"/>
              <a:defRPr i="0" sz="22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228600" y="155429"/>
            <a:ext cx="11728937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 snipped">
  <p:cSld name="Title and Conte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" name="Shape 26"/>
          <p:cNvCxnSpPr/>
          <p:nvPr/>
        </p:nvCxnSpPr>
        <p:spPr>
          <a:xfrm>
            <a:off x="228600" y="1104406"/>
            <a:ext cx="11728800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489" y="1229550"/>
            <a:ext cx="9933023" cy="4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52400"/>
            <a:ext cx="11932900" cy="6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184642" y="1266092"/>
            <a:ext cx="5745248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37032" y="1266092"/>
            <a:ext cx="5855674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34" name="Shape 34"/>
          <p:cNvSpPr txBox="1"/>
          <p:nvPr>
            <p:ph type="title"/>
          </p:nvPr>
        </p:nvSpPr>
        <p:spPr>
          <a:xfrm>
            <a:off x="175846" y="155429"/>
            <a:ext cx="11816859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  <a:defRPr b="1" i="0" sz="4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image" Target="../media/image28.png"/><Relationship Id="rId10" Type="http://schemas.openxmlformats.org/officeDocument/2006/relationships/image" Target="../media/image3.png"/><Relationship Id="rId13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.xml"/><Relationship Id="rId1" Type="http://schemas.openxmlformats.org/officeDocument/2006/relationships/image" Target="../media/image26.png"/><Relationship Id="rId2" Type="http://schemas.openxmlformats.org/officeDocument/2006/relationships/image" Target="../media/image8.png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5" Type="http://schemas.openxmlformats.org/officeDocument/2006/relationships/slideLayout" Target="../slideLayouts/slideLayout4.xml"/><Relationship Id="rId14" Type="http://schemas.openxmlformats.org/officeDocument/2006/relationships/slideLayout" Target="../slideLayouts/slideLayout3.xml"/><Relationship Id="rId17" Type="http://schemas.openxmlformats.org/officeDocument/2006/relationships/slideLayout" Target="../slideLayouts/slideLayout6.xml"/><Relationship Id="rId1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19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18" Type="http://schemas.openxmlformats.org/officeDocument/2006/relationships/slideLayout" Target="../slideLayouts/slideLayout7.xml"/><Relationship Id="rId7" Type="http://schemas.openxmlformats.org/officeDocument/2006/relationships/image" Target="../media/image31.jpg"/><Relationship Id="rId8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0" y="6307152"/>
            <a:ext cx="12192000" cy="53795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126" y="6328389"/>
            <a:ext cx="567040" cy="45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4407" y="6355676"/>
            <a:ext cx="341403" cy="44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8">
            <a:alphaModFix/>
          </a:blip>
          <a:srcRect b="8070" l="0" r="0" t="15987"/>
          <a:stretch/>
        </p:blipFill>
        <p:spPr>
          <a:xfrm>
            <a:off x="6533404" y="6355676"/>
            <a:ext cx="635070" cy="39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0720" y="6345294"/>
            <a:ext cx="792145" cy="4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0">
            <a:alphaModFix/>
          </a:blip>
          <a:srcRect b="25689" l="27882" r="27972" t="35268"/>
          <a:stretch/>
        </p:blipFill>
        <p:spPr>
          <a:xfrm>
            <a:off x="8424995" y="6345804"/>
            <a:ext cx="877270" cy="43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9426" y="6378222"/>
            <a:ext cx="951171" cy="403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tackoverflow.com/questions/4490274/returning-with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chrome.google.com/webstore/detail/react-developer-tools/fmkadmapgofadopljbjfkapdkoienihi?hl=en-U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medium.com/@fay_jai/react-elements-vs-react-components-vs-component-backing-instances-14d42729f62" TargetMode="External"/><Relationship Id="rId4" Type="http://schemas.openxmlformats.org/officeDocument/2006/relationships/hyperlink" Target="https://medium.com/@fay_jai/react-elements-vs-react-components-vs-component-backing-instances-14d42729f62" TargetMode="External"/><Relationship Id="rId5" Type="http://schemas.openxmlformats.org/officeDocument/2006/relationships/hyperlink" Target="https://stackoverflow.com/questions/28329382/understanding-unique-keys-for-array-children-in-react-j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1154954" y="5012418"/>
            <a:ext cx="9446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BY </a:t>
            </a: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PA</a:t>
            </a:r>
            <a:r>
              <a:rPr b="1" lang="en-US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NOT WONGKHOT</a:t>
            </a:r>
            <a:endParaRPr b="1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FRONT-END PROGRAMMER BOOTCAMP</a:t>
            </a:r>
            <a:endParaRPr b="1" i="0" sz="2000" u="none" cap="none" strike="noStrike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307345" y="3751024"/>
            <a:ext cx="94047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</a:pPr>
            <a:r>
              <a:rPr lang="en-US" sz="6000">
                <a:solidFill>
                  <a:srgbClr val="61DBFB"/>
                </a:solidFill>
              </a:rPr>
              <a:t>Introduction to React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387" y="244925"/>
            <a:ext cx="5418225" cy="3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3422975" y="5881725"/>
            <a:ext cx="494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https://github.com/panotza/frontend-bootcamp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Async Await </a:t>
            </a:r>
            <a:r>
              <a:rPr b="1" lang="en-US" sz="2400">
                <a:solidFill>
                  <a:srgbClr val="D9D9D9"/>
                </a:solidFill>
              </a:rPr>
              <a:t>Promises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Const and Let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Class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Arrow Functions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Spread Operator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Map and Filter</a:t>
            </a:r>
            <a:endParaRPr b="1" sz="2400">
              <a:solidFill>
                <a:srgbClr val="D9D9D9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b="1" lang="en-US" sz="2400">
                <a:solidFill>
                  <a:srgbClr val="D9D9D9"/>
                </a:solidFill>
              </a:rPr>
              <a:t>Import, Export</a:t>
            </a:r>
            <a:endParaRPr b="1" sz="2400">
              <a:solidFill>
                <a:srgbClr val="D9D9D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1DBFB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2624850" y="5146500"/>
            <a:ext cx="7095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rPr>
              <a:t>ใช้ ES5 เขียนได้ แต่เรียน ES&gt;=6 กันเถอะครับ</a:t>
            </a:r>
            <a:endParaRPr sz="2400">
              <a:solidFill>
                <a:schemeClr val="l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คำสั่งที่ใช้บ่อย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154950" y="2413500"/>
            <a:ext cx="94461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ctr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4800"/>
              <a:buFont typeface="Prompt"/>
              <a:buAutoNum type="arabicPeriod"/>
            </a:pPr>
            <a:r>
              <a:rPr b="1" lang="en-US" sz="4800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rPr>
              <a:t>React.</a:t>
            </a:r>
            <a:r>
              <a:rPr b="1" lang="en-US" sz="4800">
                <a:solidFill>
                  <a:srgbClr val="B4A7D6"/>
                </a:solidFill>
                <a:latin typeface="Prompt"/>
                <a:ea typeface="Prompt"/>
                <a:cs typeface="Prompt"/>
                <a:sym typeface="Prompt"/>
              </a:rPr>
              <a:t>createElement</a:t>
            </a:r>
            <a:endParaRPr b="1" sz="4800">
              <a:solidFill>
                <a:srgbClr val="B4A7D6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175650" y="894650"/>
            <a:ext cx="94047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</a:rPr>
              <a:t>UI ที่เราเห็นกันบนหน้าเว็บที่สร้างด้วย</a:t>
            </a:r>
            <a:endParaRPr sz="3600">
              <a:solidFill>
                <a:srgbClr val="D9D9D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</a:rPr>
              <a:t>React ล้วนเกิดจาก...</a:t>
            </a:r>
            <a:endParaRPr sz="3600">
              <a:solidFill>
                <a:srgbClr val="D9D9D9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1169125" y="3942450"/>
            <a:ext cx="94047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2.</a:t>
            </a:r>
            <a:r>
              <a:rPr b="1" lang="en-US" sz="4800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rPr>
              <a:t> ReactDOM.</a:t>
            </a:r>
            <a:r>
              <a:rPr b="1" lang="en-US" sz="4800">
                <a:solidFill>
                  <a:srgbClr val="B4A7D6"/>
                </a:solidFill>
                <a:latin typeface="Prompt"/>
                <a:ea typeface="Prompt"/>
                <a:cs typeface="Prompt"/>
                <a:sym typeface="Prompt"/>
              </a:rPr>
              <a:t>render</a:t>
            </a:r>
            <a:endParaRPr b="1" sz="4800">
              <a:solidFill>
                <a:srgbClr val="B4A7D6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61DBFB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1154950" y="3395081"/>
            <a:ext cx="94461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61DBFB"/>
                </a:solidFill>
              </a:rPr>
              <a:t>React Element</a:t>
            </a:r>
            <a:endParaRPr b="1" sz="6000">
              <a:solidFill>
                <a:srgbClr val="61DBFB"/>
              </a:solidFill>
            </a:endParaRPr>
          </a:p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1196295" y="7092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4800"/>
              <a:buAutoNum type="arabicPeriod"/>
            </a:pPr>
            <a:r>
              <a:rPr lang="en-US" sz="4800">
                <a:solidFill>
                  <a:srgbClr val="D9D9D9"/>
                </a:solidFill>
              </a:rPr>
              <a:t>React.createElement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209450" y="2350475"/>
            <a:ext cx="1332000" cy="882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คือ Javascript </a:t>
            </a:r>
            <a:r>
              <a:rPr b="1" lang="en-US">
                <a:solidFill>
                  <a:srgbClr val="EA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 { }</a:t>
            </a:r>
            <a:r>
              <a:rPr b="1"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ธรรมดาๆ </a:t>
            </a: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ที่ใช้กำหนดว่า html tag </a:t>
            </a:r>
            <a:r>
              <a:rPr b="1"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(Component Instance)</a:t>
            </a:r>
            <a:r>
              <a:rPr lang="en-US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จะมี ประเภท รูปร่างเป็นอย่างไร</a:t>
            </a:r>
            <a:endParaRPr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Element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771375" y="1217325"/>
            <a:ext cx="10726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div'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endParaRPr sz="3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Element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75" y="1436937"/>
            <a:ext cx="8481375" cy="4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2" type="body"/>
          </p:nvPr>
        </p:nvSpPr>
        <p:spPr>
          <a:xfrm>
            <a:off x="1348695" y="33762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1DBFB"/>
                </a:solidFill>
              </a:rPr>
              <a:t>2. </a:t>
            </a:r>
            <a:r>
              <a:rPr lang="en-US" sz="4800">
                <a:solidFill>
                  <a:srgbClr val="61DBFB"/>
                </a:solidFill>
              </a:rPr>
              <a:t>ReactDOM.render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1348695" y="12426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4800"/>
              <a:buAutoNum type="arabicPeriod"/>
            </a:pPr>
            <a:r>
              <a:rPr lang="en-US" sz="4800" strike="sngStrike">
                <a:solidFill>
                  <a:srgbClr val="D9D9D9"/>
                </a:solidFill>
              </a:rPr>
              <a:t>React.create</a:t>
            </a:r>
            <a:r>
              <a:rPr lang="en-US" sz="4800" strike="sngStrike">
                <a:solidFill>
                  <a:srgbClr val="D9D9D9"/>
                </a:solidFill>
              </a:rPr>
              <a:t>Element</a:t>
            </a:r>
            <a:endParaRPr strike="sngStrike">
              <a:solidFill>
                <a:srgbClr val="D9D9D9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5555275" y="2732950"/>
            <a:ext cx="909900" cy="49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50" y="3376300"/>
            <a:ext cx="1261500" cy="1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350" y="1395098"/>
            <a:ext cx="1261500" cy="1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554425" y="1000375"/>
            <a:ext cx="11221200" cy="4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'text/javascript'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endParaRPr sz="24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923" y="1800950"/>
            <a:ext cx="8358175" cy="2780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lab1.html ขึ้นมาแล้วลอง แก้ไข สร้าง element อะไรก็ได้ แล้วก็ลองใช้ ReactDOM.render สร้าง UI ออกมาดู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1:</a:t>
            </a:r>
            <a:r>
              <a:rPr lang="en-US"/>
              <a:t> </a:t>
            </a:r>
            <a:r>
              <a:rPr lang="en-US">
                <a:solidFill>
                  <a:srgbClr val="61DBFB"/>
                </a:solidFill>
              </a:rPr>
              <a:t>Create Element &amp; Render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228600" y="1274770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D9D9D9"/>
                </a:solidFill>
              </a:rPr>
              <a:t>Opensource </a:t>
            </a:r>
            <a:r>
              <a:rPr lang="en-US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Javascript library สำหรับสร้าง User Interface สร</a:t>
            </a:r>
            <a:r>
              <a:rPr lang="en-US">
                <a:solidFill>
                  <a:srgbClr val="D9D9D9"/>
                </a:solidFill>
              </a:rPr>
              <a:t>้างขึ้นโดย Facebook ในปี 2013 รุ่น Stable ล่าสุดอยู่ที่เวอร์ชั่น 16.2.0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คือ</a:t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00" y="3889695"/>
            <a:ext cx="11887200" cy="49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260400" y="1145000"/>
            <a:ext cx="11823600" cy="4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'h1'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paragraph'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icon'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),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'button'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 me!'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00" y="159400"/>
            <a:ext cx="10547374" cy="592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1DBFB"/>
                </a:solidFill>
              </a:rPr>
              <a:t>JSX </a:t>
            </a:r>
            <a:r>
              <a:rPr lang="en-US">
                <a:solidFill>
                  <a:srgbClr val="D9D9D9"/>
                </a:solidFill>
              </a:rPr>
              <a:t>to the rescue!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1DBFB"/>
                </a:solidFill>
              </a:rPr>
              <a:t>Basic React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2" type="body"/>
          </p:nvPr>
        </p:nvSpPr>
        <p:spPr>
          <a:xfrm>
            <a:off x="1196295" y="1166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Introducing</a:t>
            </a:r>
            <a:r>
              <a:rPr lang="en-US">
                <a:solidFill>
                  <a:srgbClr val="61DBFB"/>
                </a:solidFill>
              </a:rPr>
              <a:t> JSX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540725" y="3006975"/>
            <a:ext cx="110124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1DB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JSX</a:t>
            </a:r>
            <a:r>
              <a:rPr lang="en-US" sz="30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คือรูปแบบการเขียนที่รวม </a:t>
            </a:r>
            <a:r>
              <a:rPr b="1" lang="en-US" sz="3000">
                <a:solidFill>
                  <a:srgbClr val="61DB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Javascript</a:t>
            </a:r>
            <a:r>
              <a:rPr lang="en-US" sz="30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กับ </a:t>
            </a:r>
            <a:r>
              <a:rPr b="1" lang="en-US" sz="3000">
                <a:solidFill>
                  <a:srgbClr val="61DBF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XML</a:t>
            </a:r>
            <a:r>
              <a:rPr lang="en-US" sz="30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เข้าด้วยกัน ทำให้เราสามารถเขียน syntax ที่หน้าตาคล้าย HTML ในภาษา Javascript ได้ โดยปกติแล้วต้องใช้ควบคู่กับ </a:t>
            </a:r>
            <a:r>
              <a:rPr b="1" lang="en-US" sz="30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Transplier</a:t>
            </a:r>
            <a:r>
              <a:rPr lang="en-US" sz="30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เช่น </a:t>
            </a:r>
            <a:r>
              <a:rPr b="1" lang="en-US" sz="3000">
                <a:solidFill>
                  <a:srgbClr val="FFD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Babel</a:t>
            </a:r>
            <a:endParaRPr b="1" sz="3000">
              <a:solidFill>
                <a:srgbClr val="FFD9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D966"/>
                </a:solidFill>
              </a:rPr>
              <a:t>Babel ???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1154950" y="2716840"/>
            <a:ext cx="9446100" cy="24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</a:rPr>
              <a:t>T</a:t>
            </a:r>
            <a:r>
              <a:rPr lang="en-US" sz="3600">
                <a:solidFill>
                  <a:srgbClr val="D9D9D9"/>
                </a:solidFill>
              </a:rPr>
              <a:t>ransplier คือตัวแปลง source code จากเวอร์ชั่นหนึ่งไปอีกเวอร์ชั่นหนึ่ง เช่น </a:t>
            </a:r>
            <a:r>
              <a:rPr b="1" lang="en-US" sz="3600">
                <a:solidFill>
                  <a:srgbClr val="8E7CC3"/>
                </a:solidFill>
              </a:rPr>
              <a:t>ES6</a:t>
            </a:r>
            <a:r>
              <a:rPr lang="en-US" sz="3600">
                <a:solidFill>
                  <a:srgbClr val="D9D9D9"/>
                </a:solidFill>
              </a:rPr>
              <a:t> เป็น </a:t>
            </a:r>
            <a:r>
              <a:rPr b="1" lang="en-US" sz="3600">
                <a:solidFill>
                  <a:srgbClr val="B4A7D6"/>
                </a:solidFill>
              </a:rPr>
              <a:t>ES5</a:t>
            </a:r>
            <a:endParaRPr b="1" sz="3600">
              <a:solidFill>
                <a:srgbClr val="B4A7D6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</a:rPr>
              <a:t>ปัจจุบันมีหน้าที่แปลง </a:t>
            </a:r>
            <a:r>
              <a:rPr b="1" lang="en-US" sz="3600">
                <a:solidFill>
                  <a:srgbClr val="61DBFB"/>
                </a:solidFill>
              </a:rPr>
              <a:t>JSX</a:t>
            </a:r>
            <a:r>
              <a:rPr lang="en-US" sz="3600">
                <a:solidFill>
                  <a:srgbClr val="D9D9D9"/>
                </a:solidFill>
              </a:rPr>
              <a:t> เป็น </a:t>
            </a:r>
            <a:r>
              <a:rPr b="1" lang="en-US" sz="3600">
                <a:solidFill>
                  <a:srgbClr val="9FC5E8"/>
                </a:solidFill>
              </a:rPr>
              <a:t>Javascript</a:t>
            </a:r>
            <a:r>
              <a:rPr lang="en-US" sz="3600">
                <a:solidFill>
                  <a:srgbClr val="D9D9D9"/>
                </a:solidFill>
              </a:rPr>
              <a:t> ด้วย</a:t>
            </a:r>
            <a:endParaRPr sz="3600">
              <a:solidFill>
                <a:srgbClr val="D9D9D9"/>
              </a:solidFill>
            </a:endParaRP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851" y="813551"/>
            <a:ext cx="4885597" cy="22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771375" y="1217325"/>
            <a:ext cx="10726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endParaRPr sz="3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989075" y="361575"/>
            <a:ext cx="6822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จากเดิม</a:t>
            </a:r>
            <a:endParaRPr sz="4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626750" y="1265550"/>
            <a:ext cx="11112600" cy="4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React!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2989075" y="361575"/>
            <a:ext cx="6822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เขียนด้วย JSX</a:t>
            </a:r>
            <a:endParaRPr sz="4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260400" y="1145000"/>
            <a:ext cx="11823600" cy="4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'h1'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paragraph'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'span'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icon'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),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'button'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 me!'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),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2989075" y="361575"/>
            <a:ext cx="6822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จากเดิม</a:t>
            </a:r>
            <a:endParaRPr sz="4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228600" y="1382670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>
                <a:solidFill>
                  <a:srgbClr val="D9D9D9"/>
                </a:solidFill>
              </a:rPr>
              <a:t>ข้อมูล UI ที่เราจะต้องจัดการมันเริ่มยุ่งยากหากใช้ Javascript ธรรมดา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81000" lvl="0" marL="45720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>
                <a:solidFill>
                  <a:srgbClr val="D9D9D9"/>
                </a:solidFill>
              </a:rPr>
              <a:t>เราจะสร้าง Single Page Application (SPA)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เราใช้ React ตอนไหน 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2418975" y="1084750"/>
            <a:ext cx="7569000" cy="49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this is paragraph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this is 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this is icon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me!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2989075" y="361575"/>
            <a:ext cx="6822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เขียนด้วย JSX</a:t>
            </a:r>
            <a:endParaRPr sz="4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825" y="400400"/>
            <a:ext cx="5098301" cy="55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เราสามารถ render jsx ได้เพียงแค่ </a:t>
            </a:r>
            <a:r>
              <a:rPr lang="en-US">
                <a:solidFill>
                  <a:srgbClr val="F4CCCC"/>
                </a:solidFill>
              </a:rPr>
              <a:t>1 top level</a:t>
            </a:r>
            <a:r>
              <a:rPr lang="en-US"/>
              <a:t> เท่านั้น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Tag ที่ไม่มี Children จะต้องเขียนแบบ </a:t>
            </a:r>
            <a:r>
              <a:rPr lang="en-US">
                <a:solidFill>
                  <a:srgbClr val="F4CCCC"/>
                </a:solidFill>
              </a:rPr>
              <a:t>Self-Closing Tag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ข้อควรระวังเมื่อใช้ JSX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3037150" y="2263900"/>
            <a:ext cx="681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me!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2809500" y="891900"/>
            <a:ext cx="672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C4125"/>
                </a:solidFill>
              </a:rPr>
              <a:t>ตัวอย่างที่ผิด</a:t>
            </a:r>
            <a:endParaRPr b="1" sz="72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744800" y="1951725"/>
            <a:ext cx="6484500" cy="38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me!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2809500" y="739500"/>
            <a:ext cx="672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8CFF23"/>
                </a:solidFill>
              </a:rPr>
              <a:t>ตัวอย่างที่ถูก</a:t>
            </a:r>
            <a:endParaRPr b="1" sz="7200">
              <a:solidFill>
                <a:srgbClr val="8CFF2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2168675" y="2531750"/>
            <a:ext cx="24828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8045325" y="2481200"/>
            <a:ext cx="1771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44925" y="1193225"/>
            <a:ext cx="4072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C4125"/>
                </a:solidFill>
              </a:rPr>
              <a:t>ตัวอย่างที่ผิด</a:t>
            </a:r>
            <a:endParaRPr b="1" sz="4800">
              <a:solidFill>
                <a:srgbClr val="CC4125"/>
              </a:solidFill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6990075" y="1193225"/>
            <a:ext cx="3882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8CFF23"/>
                </a:solidFill>
              </a:rPr>
              <a:t>ตัวอย่างที่ถูก</a:t>
            </a:r>
            <a:endParaRPr b="1" sz="4800">
              <a:solidFill>
                <a:srgbClr val="8CFF2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2" type="body"/>
          </p:nvPr>
        </p:nvSpPr>
        <p:spPr>
          <a:xfrm>
            <a:off x="518275" y="2690500"/>
            <a:ext cx="113538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/>
              <a:t>Javascript Expression in JSX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เราสามารถเขียน javascript ลงไปใน JSX ได้</a:t>
            </a:r>
            <a:r>
              <a:rPr lang="en-US" sz="2400"/>
              <a:t> โดยใช้เครื่องหมาย </a:t>
            </a:r>
            <a:r>
              <a:rPr lang="en-US" sz="2400">
                <a:solidFill>
                  <a:srgbClr val="F4CCCC"/>
                </a:solidFill>
              </a:rPr>
              <a:t>{ }</a:t>
            </a:r>
            <a:r>
              <a:rPr lang="en-US" sz="2400"/>
              <a:t> ล้อมรอบ Javascript syntax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คำสั่งที่ใช้ได้มีดังนี้</a:t>
            </a:r>
            <a:endParaRPr sz="24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แทนค่าด้วยตัวแปร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conditional (ternary) operator (If แบบย่อ)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การคำนวณ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เรียกใช้ function</a:t>
            </a:r>
            <a:endParaRPr sz="2400"/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Expression in JSX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แทนค่าด้วยตัวแปร</a:t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1549950" y="2069175"/>
            <a:ext cx="9244500" cy="3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'arr1'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'arr2'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'arr3'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variable-in-jsx.html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แทนค่าด้วยตัวแปร</a:t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1509925" y="2627500"/>
            <a:ext cx="92445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2964975" y="1494550"/>
            <a:ext cx="74364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false, null, undefined, และ true สามารถใช้ได้ แต่แค่ไม่ถูก Render ออกมาแสดงเป็น UI ทำให้ทุกคำสั่งด้านล่างนี้แสดงผลออกมาเหมือนกัน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variable-in-jsx-2.html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ข้อดีของ React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แบบย่อ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1417925" y="2009325"/>
            <a:ext cx="94854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true'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'this is false'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398100" y="3379050"/>
            <a:ext cx="93528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ternary-if-in-jsx.html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แบบย่อ</a:t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1422225" y="2012825"/>
            <a:ext cx="92565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world!'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1442450" y="4186975"/>
            <a:ext cx="90276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showMsg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1572825" y="3792325"/>
            <a:ext cx="8955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ถึงแม้ว่า showMsg จะเป็น array ที่มีค่า length เป็น 0 ก็ตาม แต่ผลลัพท์ที่แสดงออกมาจริงๆคือ 0 จึงต้องแก้ไขด้วยการเขียน if ด้วยวิธีด้านล่าง</a:t>
            </a:r>
            <a:endParaRPr sz="1800">
              <a:solidFill>
                <a:srgbClr val="8CFF23"/>
              </a:solidFill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ternary-if-in-jsx-2.html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530700" y="5230875"/>
            <a:ext cx="9147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หาความรู้เพิ่มเติมได้ที่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uFill>
                  <a:noFill/>
                </a:uFill>
                <a:hlinkClick r:id="rId3"/>
              </a:rPr>
              <a:t>https://stackoverflow.com/questions/4490274/returning-with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https://developer.mozilla.org/en-US/docs/Web/JavaScript/Reference/Operators/Logical_Operators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การคำนวณ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1422225" y="2012825"/>
            <a:ext cx="92565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result of 2 + 2: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result of 2 - 2: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result of 2 ÷ 2: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result of 2 x 2: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math-in-jsx.html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เรียกใช้ Function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1422225" y="2012825"/>
            <a:ext cx="92565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 me'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3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3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call-function-in-jsx.html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Styling in JSX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styling in JSX วิธีที่ 1:</a:t>
            </a:r>
            <a:r>
              <a:rPr lang="en-US"/>
              <a:t> </a:t>
            </a:r>
            <a:r>
              <a:rPr lang="en-US">
                <a:solidFill>
                  <a:srgbClr val="569CD6"/>
                </a:solidFill>
              </a:rPr>
              <a:t>CSS Stylesheet</a:t>
            </a:r>
            <a:endParaRPr>
              <a:solidFill>
                <a:srgbClr val="569CD6"/>
              </a:solidFill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361575" y="1410175"/>
            <a:ext cx="11474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เราสามารถ </a:t>
            </a:r>
            <a:r>
              <a:rPr b="1" lang="en-US" sz="2400">
                <a:solidFill>
                  <a:srgbClr val="D9D2E9"/>
                </a:solidFill>
              </a:rPr>
              <a:t>import </a:t>
            </a:r>
            <a:r>
              <a:rPr lang="en-US" sz="2400">
                <a:solidFill>
                  <a:srgbClr val="D9D9D9"/>
                </a:solidFill>
              </a:rPr>
              <a:t>หรือใช้ </a:t>
            </a:r>
            <a:r>
              <a:rPr b="1" lang="en-US" sz="2400">
                <a:solidFill>
                  <a:srgbClr val="EAD1DC"/>
                </a:solidFill>
              </a:rPr>
              <a:t>&lt;link&gt;</a:t>
            </a:r>
            <a:r>
              <a:rPr lang="en-US" sz="2400">
                <a:solidFill>
                  <a:srgbClr val="D9D9D9"/>
                </a:solidFill>
              </a:rPr>
              <a:t> เพื่อโหลดไฟล์ css เข้ามาใช้ style element ของเราได้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58000" y="2410550"/>
            <a:ext cx="11076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โดยเราจะใช้คำว่า</a:t>
            </a:r>
            <a:r>
              <a:rPr b="1" lang="en-US" sz="2400">
                <a:solidFill>
                  <a:srgbClr val="A4C2F4"/>
                </a:solidFill>
              </a:rPr>
              <a:t> className</a:t>
            </a:r>
            <a:r>
              <a:rPr lang="en-US" sz="2400">
                <a:solidFill>
                  <a:srgbClr val="D9D9D9"/>
                </a:solidFill>
              </a:rPr>
              <a:t> แทนคำว่า class ในการกำหนดว่า element แต่ element จะเรียกใช้ class ของ css อันไหน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Stylesheet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1542750" y="1976650"/>
            <a:ext cx="3627900" cy="3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styles.css</a:t>
            </a:r>
            <a:endParaRPr sz="2000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.title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teal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7BA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5279100" y="2048975"/>
            <a:ext cx="53274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this is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className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CSS style sheet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css-styles-sheet.html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เราสามารถกำหนด style ใน tag ได้แบบเดียวกับตอนเราเขียน style ใน html แต่ว่าเราต้องใช้ </a:t>
            </a:r>
            <a:r>
              <a:rPr lang="en-US">
                <a:solidFill>
                  <a:srgbClr val="D5A6BD"/>
                </a:solidFill>
              </a:rPr>
              <a:t>{ }</a:t>
            </a:r>
            <a:r>
              <a:rPr lang="en-US"/>
              <a:t> ล้อมรอบ object </a:t>
            </a:r>
            <a:r>
              <a:rPr lang="en-US">
                <a:solidFill>
                  <a:srgbClr val="D9D2E9"/>
                </a:solidFill>
              </a:rPr>
              <a:t>{ }</a:t>
            </a:r>
            <a:r>
              <a:rPr lang="en-US"/>
              <a:t> ที่กำหนด style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และต้องเขียน style ด้วย convention ของ javascript เช่น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font-size -&gt; fontSize, background-color -&gt; backgroundColor</a:t>
            </a:r>
            <a:endParaRPr/>
          </a:p>
        </p:txBody>
      </p:sp>
      <p:sp>
        <p:nvSpPr>
          <p:cNvPr id="362" name="Shape 36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styling in JSX วิธีที่ 2:</a:t>
            </a:r>
            <a:r>
              <a:rPr lang="en-US"/>
              <a:t> </a:t>
            </a:r>
            <a:r>
              <a:rPr lang="en-US">
                <a:solidFill>
                  <a:srgbClr val="569CD6"/>
                </a:solidFill>
              </a:rPr>
              <a:t>Inline Styling</a:t>
            </a:r>
            <a:endParaRPr>
              <a:solidFill>
                <a:srgbClr val="569CD6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Inline styling</a:t>
            </a: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1530700" y="2012775"/>
            <a:ext cx="90756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backgroundColor: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'black'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this is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fontSize: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'teal'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CSS style sheet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css-inline-style.html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lab2.html ขึ้นมาแล้วลองทำสิ่งต่อไปนี้ด้วย JSX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สร้าง / แก้ไข element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สร้าง / แก้ไข style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ทดลองใช้ Javascript Expression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2:</a:t>
            </a:r>
            <a:r>
              <a:rPr lang="en-US"/>
              <a:t> </a:t>
            </a:r>
            <a:r>
              <a:rPr lang="en-US">
                <a:solidFill>
                  <a:srgbClr val="61DBFB"/>
                </a:solidFill>
              </a:rPr>
              <a:t>React with JSX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 Dom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88" y="1263375"/>
            <a:ext cx="8441012" cy="4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70050" y="5897675"/>
            <a:ext cx="6942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https://www.cronj.com/blog/virtual-dom-react-js/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React Component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Component ใน React คือแนวคิดการแบ่ง UI ของเว็บออกมาเป็นส่วนๆ ภายใน Component มี logic ของตัวเอง ทำให้สามารถนำมาใช้ใหม่ (Reuse) ได้ทั้งเว็บ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ในทาง Javascript Component ก็เป็นแค่ Function หรือ Class ที่ return React Element ออกมา</a:t>
            </a:r>
            <a:endParaRPr sz="2400"/>
          </a:p>
        </p:txBody>
      </p:sp>
      <p:sp>
        <p:nvSpPr>
          <p:cNvPr id="386" name="Shape 38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Component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Component</a:t>
            </a:r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25" y="1207525"/>
            <a:ext cx="7103350" cy="4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2514725" y="5877850"/>
            <a:ext cx="6098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http://coenraets.org/blog/wp-content/uploads/2014/12/uimockscript.png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การสร้าง Component แบบ Function</a:t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1687375" y="2121275"/>
            <a:ext cx="8750400" cy="3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React!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00" name="Shape 400"/>
          <p:cNvSpPr txBox="1"/>
          <p:nvPr/>
        </p:nvSpPr>
        <p:spPr>
          <a:xfrm>
            <a:off x="6737500" y="1337850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function-component.html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</a:t>
            </a:r>
            <a:r>
              <a:rPr lang="en-US"/>
              <a:t>สร้าง Component แบบ Class</a:t>
            </a:r>
            <a:endParaRPr/>
          </a:p>
        </p:txBody>
      </p:sp>
      <p:sp>
        <p:nvSpPr>
          <p:cNvPr id="406" name="Shape 406"/>
          <p:cNvSpPr txBox="1"/>
          <p:nvPr/>
        </p:nvSpPr>
        <p:spPr>
          <a:xfrm>
            <a:off x="1687375" y="2121275"/>
            <a:ext cx="87504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React!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6797750" y="13378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class-component.html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Nested Component</a:t>
            </a: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687375" y="2121275"/>
            <a:ext cx="3760500" cy="3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MyTitle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React!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5447875" y="1627125"/>
            <a:ext cx="53151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MyTitle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this is paragraph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7376275" y="313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nested-component.html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การ Loop สร้าง</a:t>
            </a:r>
            <a:r>
              <a:rPr lang="en-US" sz="3000"/>
              <a:t> Component / Element</a:t>
            </a:r>
            <a:endParaRPr sz="3000"/>
          </a:p>
        </p:txBody>
      </p:sp>
      <p:sp>
        <p:nvSpPr>
          <p:cNvPr id="421" name="Shape 421"/>
          <p:cNvSpPr txBox="1"/>
          <p:nvPr/>
        </p:nvSpPr>
        <p:spPr>
          <a:xfrm>
            <a:off x="1313750" y="1876400"/>
            <a:ext cx="94491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people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'derp'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'somchai'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       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msgs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people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MyButton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)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msgs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    ReactDOM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7737850" y="406375"/>
            <a:ext cx="4170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ดูได้ใน </a:t>
            </a:r>
            <a:r>
              <a:rPr lang="en-US" sz="1800">
                <a:solidFill>
                  <a:srgbClr val="D9D9D9"/>
                </a:solidFill>
              </a:rPr>
              <a:t>loop-component.html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เวลาเรา Loop สร้าง Component / Element นั้น React ใช้ attribute key ในการจำ children เก่ากับใหม่ ทำให้ React รู้ว่ามี children ไหนเกิดการเปลี่ยนแปลงบ้าง ดังนั้นเราจึงควรใส่ </a:t>
            </a:r>
            <a:r>
              <a:rPr lang="en-US"/>
              <a:t>attribute key (ที่ Unique) ทุกครั้งเวลา Loop สร้าง Component / Element</a:t>
            </a:r>
            <a:endParaRPr/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ใน Component / Element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Component ที่เราสร้างเองต้องตั้งชื่อขึ้นต้นด้วยตัวอักษรตัวใหญ่เท่านั้น</a:t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ข้อควรระวังตอนสร้าง Component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lab3.html ขึ้นมาแล้วลอง Refactor ด้วยการสร้าง Component ที่เพิ่งได้เรียนไปดู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3:</a:t>
            </a:r>
            <a:r>
              <a:rPr lang="en-US"/>
              <a:t> </a:t>
            </a:r>
            <a:r>
              <a:rPr lang="en-US">
                <a:solidFill>
                  <a:srgbClr val="61DBFB"/>
                </a:solidFill>
              </a:rPr>
              <a:t>React </a:t>
            </a:r>
            <a:r>
              <a:rPr lang="en-US"/>
              <a:t>Component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Component-Based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25" y="1207525"/>
            <a:ext cx="7103350" cy="45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514725" y="5877850"/>
            <a:ext cx="6098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http://coenraets.org/blog/wp-content/uploads/2014/12/uimockscript.png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1154954" y="4385668"/>
            <a:ext cx="94461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Tools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คือ package manager เหมือนกับ npm แต่มีจุดเด่นตรงที่ yarn จะ cache package ที่เราเคยดาวโหลดเอาไว้ ทำให้ไม่ต้องดาวโหลดใหม่ จึงมีความเร็วมากกว่า npm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Download link : https://yarnpkg.com/</a:t>
            </a:r>
            <a:endParaRPr sz="2400"/>
          </a:p>
        </p:txBody>
      </p:sp>
      <p:sp>
        <p:nvSpPr>
          <p:cNvPr id="452" name="Shape 45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Yarn</a:t>
            </a:r>
            <a:endParaRPr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700" y="3988425"/>
            <a:ext cx="4026701" cy="21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คำสั่ง Yarn vs Npm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1506600" y="2133325"/>
            <a:ext cx="4013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npm install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yarn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npm install --save [package]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yarn add [package]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npm install -g [package]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yarn global add [package]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npm uninstall [package]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CFF23"/>
                </a:solidFill>
              </a:rPr>
              <a:t>yarn remove [package]</a:t>
            </a:r>
            <a:endParaRPr sz="1800">
              <a:solidFill>
                <a:srgbClr val="8CFF23"/>
              </a:solidFill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6195100" y="2097175"/>
            <a:ext cx="4110000" cy="3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CFF23"/>
                </a:solidFill>
              </a:rPr>
              <a:t>npm start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CFF23"/>
                </a:solidFill>
              </a:rPr>
              <a:t>yarn start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CFF23"/>
                </a:solidFill>
              </a:rPr>
              <a:t>npm run dev</a:t>
            </a:r>
            <a:endParaRPr sz="18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CFF23"/>
                </a:solidFill>
              </a:rPr>
              <a:t>yarn dev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คือ Boilerplate (Template) สำหรับสร้าง React App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ทำให้เราไม่ต้องมา config webpack, babel หรือสร้าง folder </a:t>
            </a:r>
            <a:r>
              <a:rPr lang="en-US"/>
              <a:t>structure</a:t>
            </a:r>
            <a:r>
              <a:rPr lang="en-US"/>
              <a:t> เอง หากนึกภาพไม่ออกให้นึกถึงบะหมี่กึ่งสำเร็จรูปแบบกระป๋อง</a:t>
            </a:r>
            <a:endParaRPr/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Create-react-app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วิธีลง Create-react-app</a:t>
            </a: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506600" y="2133325"/>
            <a:ext cx="91359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npm install -g create-react-app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หรือ</a:t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yarn global add create-react-app</a:t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เปิด terminal แล้วพิมพ์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การสร้าง React App ด้วย </a:t>
            </a:r>
            <a:r>
              <a:rPr lang="en-US"/>
              <a:t>Create-react-app</a:t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1506600" y="2133325"/>
            <a:ext cx="91359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create-react-app [ชื่อโปรเจคด้วยตัวพิมพ์เล็กทั้งหมด]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หลังจากเสร็จแล้วให้เข้าไปในโฟเดอร์โปรเจค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พิมพ์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npm start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หรือ</a:t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yarn start </a:t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เพื่อรัน React App</a:t>
            </a:r>
            <a:endParaRPr sz="2400">
              <a:solidFill>
                <a:srgbClr val="8CFF23"/>
              </a:solidFill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เปิด terminal ในโฟเดอร์ที่จะสร้างโปรเจคแล้วพิมพ์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App F</a:t>
            </a:r>
            <a:r>
              <a:rPr lang="en-US"/>
              <a:t>older structure</a:t>
            </a:r>
            <a:endParaRPr/>
          </a:p>
        </p:txBody>
      </p:sp>
      <p:sp>
        <p:nvSpPr>
          <p:cNvPr id="486" name="Shape 486"/>
          <p:cNvSpPr txBox="1"/>
          <p:nvPr/>
        </p:nvSpPr>
        <p:spPr>
          <a:xfrm>
            <a:off x="3398050" y="1498825"/>
            <a:ext cx="5398800" cy="44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my-app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├── README.md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├── node_modules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├── package.json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├── .gitignore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├── public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│   └── favicon.ico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│   └── index.html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│   └── manifest.json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└── src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App.css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App.js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App.test.js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index.css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index.js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logo.svg</a:t>
            </a:r>
            <a:endParaRPr sz="17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CFF23"/>
                </a:solidFill>
              </a:rPr>
              <a:t>    └── registerServiceWorker.js</a:t>
            </a:r>
            <a:endParaRPr sz="17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8CFF2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ใน Chrome หรือ Firefox จะมี Extension ที่ชื่อว่า React Developer Tools เอาไว้สำหรับ Debug React App ที่เราสร้างขึ้นมา ดาวโหลด์ได้ที่</a:t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Chrome:</a:t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EFEF"/>
                </a:solidFill>
                <a:uFill>
                  <a:noFill/>
                </a:uFill>
                <a:hlinkClick r:id="rId3"/>
              </a:rPr>
              <a:t>https://chrome.google.com/webstore/detail/react-developer-tools/fmkadmapgofadopljbjfkapdkoienihi?hl=en-US</a:t>
            </a:r>
            <a:endParaRPr sz="2000">
              <a:solidFill>
                <a:srgbClr val="EFEFEF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FireFox:</a:t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https://addons.mozilla.org/en-US/firefox/addon/react-devtools/</a:t>
            </a:r>
            <a:endParaRPr sz="20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Developer Tools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สร้างโปรเจคด้วย create-react-app แล้วลองศึกษาโครงสร้างของ app ว่าอะไรอยู่ตรงไหนบ้าง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ลองสร้าง component ขึ้นมาแล้วเรียกใช้ดู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4:</a:t>
            </a:r>
            <a:r>
              <a:rPr lang="en-US"/>
              <a:t> </a:t>
            </a:r>
            <a:r>
              <a:rPr lang="en-US">
                <a:solidFill>
                  <a:srgbClr val="61DBFB"/>
                </a:solidFill>
              </a:rPr>
              <a:t>React </a:t>
            </a:r>
            <a:r>
              <a:rPr lang="en-US"/>
              <a:t>App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Create React App ในการสร้าง Project ขึ้นมาก่อน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หัดสร้าง Component (ทั้งแบบ Class, Function) จาก 0 หลายๆรอบจนจำ pattern 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หลังจากนั้นให้เรียก TA มา แล้วสร้าง Component ใหม่ (ทั้งแบบ Class, Function) จาก 0 โดยไม่เปิดดูวิธีการสร้างจากที่อื่นเลย หากรันแล้วมี Component นี้แสดงออกมาจึงจะให้ผ่าน</a:t>
            </a:r>
            <a:endParaRPr sz="24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9D9D9"/>
                </a:solidFill>
              </a:rPr>
              <a:t>*ห้าม Copy &amp; Paste, ห้ามใช้ Extension ช่วย Gen ออกมา ให้เขียนสดทุกตัวนะครับทุกคน</a:t>
            </a:r>
            <a:endParaRPr sz="15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9D9D9"/>
                </a:solidFill>
              </a:rPr>
              <a:t>*ไม่จำกัดความคิดสร้างสรรค์ อยากสร้าง Component รูปร่างหน้าตาแบบไหน ใช้ทำอะไร ตามใจเลยครับ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504" name="Shape 50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1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61DBFB"/>
                </a:solidFill>
              </a:rPr>
              <a:t>สร้าง Component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Ecosystem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0" y="1618348"/>
            <a:ext cx="5320476" cy="37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275" y="1362900"/>
            <a:ext cx="29718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100" y="1986650"/>
            <a:ext cx="1700350" cy="17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850" y="3994775"/>
            <a:ext cx="1976650" cy="1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4200" y="1487375"/>
            <a:ext cx="1474550" cy="1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7125" y="4453212"/>
            <a:ext cx="2443986" cy="147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9">
            <a:alphaModFix/>
          </a:blip>
          <a:srcRect b="0" l="0" r="73306" t="0"/>
          <a:stretch/>
        </p:blipFill>
        <p:spPr>
          <a:xfrm>
            <a:off x="228600" y="2598089"/>
            <a:ext cx="1976648" cy="18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7918650" y="313375"/>
            <a:ext cx="3989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https://github.com/enaqx/awesome-react</a:t>
            </a:r>
            <a:endParaRPr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51261" y="3839399"/>
            <a:ext cx="2088339" cy="208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Create React App ในการสร้าง Project ขึ้นมาแล้วลบ template เดิมทิ้ง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สร้าง Component ชื่อ RandomBox ให้ได้หน้าตาแบบนี้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ให้ </a:t>
            </a:r>
            <a:r>
              <a:rPr lang="en-US" sz="2400">
                <a:solidFill>
                  <a:srgbClr val="F1C232"/>
                </a:solidFill>
              </a:rPr>
              <a:t>สีกล่อง</a:t>
            </a:r>
            <a:r>
              <a:rPr lang="en-US" sz="2400">
                <a:solidFill>
                  <a:srgbClr val="D9D9D9"/>
                </a:solidFill>
              </a:rPr>
              <a:t> และ </a:t>
            </a:r>
            <a:r>
              <a:rPr lang="en-US" sz="2400">
                <a:solidFill>
                  <a:srgbClr val="F1C232"/>
                </a:solidFill>
              </a:rPr>
              <a:t>ขนาดของ font</a:t>
            </a:r>
            <a:r>
              <a:rPr lang="en-US" sz="2400">
                <a:solidFill>
                  <a:srgbClr val="D9D9D9"/>
                </a:solidFill>
              </a:rPr>
              <a:t> ภายใน RandomBox </a:t>
            </a:r>
            <a:endParaRPr sz="2400">
              <a:solidFill>
                <a:srgbClr val="D9D9D9"/>
              </a:solidFill>
            </a:endParaRPr>
          </a:p>
          <a:p>
            <a:pPr indent="4572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จะต้องถูกสุ่มขึ้นมาจากข้อกำหนดดังนี้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สี: [‘red’, ‘blue’, ‘green’, ‘purple’, ‘pink’]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ขนาด font : 20-40px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ทุกครั้งที่ refresh page ใหม่ สีของกล่อง</a:t>
            </a:r>
            <a:endParaRPr sz="24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	และขนาด font จะต้องเปลี่ยนไปเรื่อยๆ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2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61DBFB"/>
                </a:solidFill>
              </a:rPr>
              <a:t>สร้าง Random Box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200" y="2112000"/>
            <a:ext cx="25146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645225" y="5476650"/>
            <a:ext cx="11202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Random function: https://developer.mozilla.org/en-US/docs/Web/JavaScript/Reference/Global_Objects/Math/random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61DBFB"/>
                </a:solidFill>
              </a:rPr>
              <a:t>สร้าง </a:t>
            </a:r>
            <a:r>
              <a:rPr lang="en-US"/>
              <a:t>Recipe App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901" y="2068575"/>
            <a:ext cx="7339698" cy="36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>
            <p:ph idx="1" type="body"/>
          </p:nvPr>
        </p:nvSpPr>
        <p:spPr>
          <a:xfrm>
            <a:off x="228600" y="1359146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สร้าง Recipe App ให้มีองค์ประกอบเหมือนตามภาพต่อไปนี้ (สวยกว่านี้ก็ได้นะ)</a:t>
            </a:r>
            <a:endParaRPr sz="1500">
              <a:solidFill>
                <a:srgbClr val="D9D9D9"/>
              </a:solidFill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720475" y="5825350"/>
            <a:ext cx="3965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ดูภาพขนาดใหญ่ได้ที่ https://ibb.co/cUfA5H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4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Clone your favorite web app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228600" y="1359151"/>
            <a:ext cx="1172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การบ้านนี้เป็น Optional ทำหรือไม่ทำก็ได้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เลือก Clone หน้าเว็บที่คุณชอบมาสักหนึ่งเว็บ ด้วยความรู้วันนี้ที่ได้เรียนไป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1154950" y="1629500"/>
            <a:ext cx="9446100" cy="4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React Element, React Component, Instance of React Component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https://medium.com/@fay_jai/react-elements-vs-react-components-vs-component-backing-instances-14d42729f6</a:t>
            </a:r>
            <a:r>
              <a:rPr lang="en-US" u="sng">
                <a:solidFill>
                  <a:schemeClr val="hlink"/>
                </a:solidFill>
                <a:hlinkClick r:id="rId4"/>
              </a:rPr>
              <a:t>2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Understanding unique keys for array children in React.js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https://stackoverflow.com/questions/28329382/understanding-unique-keys-for-array-children-in-react-js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/>
        </p:nvSpPr>
        <p:spPr>
          <a:xfrm>
            <a:off x="1121025" y="646225"/>
            <a:ext cx="97596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สำหรับหาความรู้เพิ่มเติม</a:t>
            </a:r>
            <a:endParaRPr sz="48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Once, Write Anywhere 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513" y="1790776"/>
            <a:ext cx="8392974" cy="13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725" y="3891601"/>
            <a:ext cx="9122651" cy="13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1DBFB"/>
                </a:solidFill>
              </a:rPr>
              <a:t>Pre-basic React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